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7" r:id="rId5"/>
    <p:sldId id="259" r:id="rId6"/>
    <p:sldId id="264" r:id="rId7"/>
    <p:sldId id="268" r:id="rId8"/>
    <p:sldId id="262" r:id="rId9"/>
    <p:sldId id="266" r:id="rId10"/>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94660"/>
  </p:normalViewPr>
  <p:slideViewPr>
    <p:cSldViewPr snapToGrid="0">
      <p:cViewPr varScale="1">
        <p:scale>
          <a:sx n="120" d="100"/>
          <a:sy n="120" d="100"/>
        </p:scale>
        <p:origin x="-120" y="-294"/>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3048000" y="3124200"/>
            <a:ext cx="82296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3048000" y="5003322"/>
            <a:ext cx="82296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10733828" y="1110597"/>
            <a:ext cx="2286000" cy="508000"/>
          </a:xfrm>
        </p:spPr>
        <p:txBody>
          <a:bodyPr/>
          <a:lstStyle/>
          <a:p>
            <a:fld id="{A7271EFA-7C8A-4D8E-A82D-ACED1B56A227}" type="datetimeFigureOut">
              <a:rPr lang="en-US" smtClean="0"/>
              <a:pPr/>
              <a:t>2/13/2021</a:t>
            </a:fld>
            <a:endParaRPr lang="en-US"/>
          </a:p>
        </p:txBody>
      </p:sp>
      <p:sp>
        <p:nvSpPr>
          <p:cNvPr id="17" name="Footer Placeholder 16"/>
          <p:cNvSpPr>
            <a:spLocks noGrp="1"/>
          </p:cNvSpPr>
          <p:nvPr>
            <p:ph type="ftr" sz="quarter" idx="11"/>
          </p:nvPr>
        </p:nvSpPr>
        <p:spPr bwMode="auto">
          <a:xfrm rot="5400000">
            <a:off x="10045959" y="4117661"/>
            <a:ext cx="3657600" cy="512064"/>
          </a:xfrm>
        </p:spPr>
        <p:txBody>
          <a:bodyPr/>
          <a:lstStyle/>
          <a:p>
            <a:endParaRPr lang="en-US"/>
          </a:p>
        </p:txBody>
      </p:sp>
      <p:sp>
        <p:nvSpPr>
          <p:cNvPr id="10" name="Rectangle 9"/>
          <p:cNvSpPr/>
          <p:nvPr/>
        </p:nvSpPr>
        <p:spPr bwMode="auto">
          <a:xfrm>
            <a:off x="508000" y="0"/>
            <a:ext cx="8128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368448" y="0"/>
            <a:ext cx="139552"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1320800" y="0"/>
            <a:ext cx="242496"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521760" y="0"/>
            <a:ext cx="30704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41792"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12192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1138816"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2302187"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4224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12151808"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625600" y="0"/>
            <a:ext cx="1016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812800" y="3429000"/>
            <a:ext cx="17272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746176" y="4866752"/>
            <a:ext cx="855232"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454773" y="5500632"/>
            <a:ext cx="18288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2218944" y="5788152"/>
            <a:ext cx="36576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2540000" y="4495800"/>
            <a:ext cx="48768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767392" y="4928702"/>
            <a:ext cx="812800" cy="517524"/>
          </a:xfrm>
        </p:spPr>
        <p:txBody>
          <a:bodyPr/>
          <a:lstStyle/>
          <a:p>
            <a:fld id="{72CC6413-4475-4A10-97BE-AB71766AA931}"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7271EFA-7C8A-4D8E-A82D-ACED1B56A227}" type="datetimeFigureOut">
              <a:rPr lang="en-US" smtClean="0"/>
              <a:pPr/>
              <a:t>2/13/2021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CC6413-4475-4A10-97BE-AB71766AA93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0"/>
            <a:ext cx="22352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7271EFA-7C8A-4D8E-A82D-ACED1B56A227}" type="datetimeFigureOut">
              <a:rPr lang="en-US" smtClean="0"/>
              <a:pPr/>
              <a:t>2/13/2021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CC6413-4475-4A10-97BE-AB71766AA93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609600" y="1600200"/>
            <a:ext cx="99568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A7271EFA-7C8A-4D8E-A82D-ACED1B56A227}" type="datetimeFigureOut">
              <a:rPr lang="en-US" smtClean="0"/>
              <a:pPr/>
              <a:t>2/13/2021</a:t>
            </a:fld>
            <a:endParaRPr lang="en-US"/>
          </a:p>
        </p:txBody>
      </p:sp>
      <p:sp>
        <p:nvSpPr>
          <p:cNvPr id="9" name="Slide Number Placeholder 8"/>
          <p:cNvSpPr>
            <a:spLocks noGrp="1"/>
          </p:cNvSpPr>
          <p:nvPr>
            <p:ph type="sldNum" sz="quarter" idx="15"/>
          </p:nvPr>
        </p:nvSpPr>
        <p:spPr/>
        <p:txBody>
          <a:bodyPr rtlCol="0"/>
          <a:lstStyle/>
          <a:p>
            <a:fld id="{72CC6413-4475-4A10-97BE-AB71766AA931}" type="slidenum">
              <a:rPr lang="en-US" smtClean="0"/>
              <a:pPr/>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48000" y="2895600"/>
            <a:ext cx="82296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048000" y="5010150"/>
            <a:ext cx="82296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10732008" y="1106932"/>
            <a:ext cx="2286000" cy="508000"/>
          </a:xfrm>
        </p:spPr>
        <p:txBody>
          <a:bodyPr/>
          <a:lstStyle/>
          <a:p>
            <a:fld id="{A7271EFA-7C8A-4D8E-A82D-ACED1B56A227}" type="datetimeFigureOut">
              <a:rPr lang="en-US" smtClean="0"/>
              <a:pPr/>
              <a:t>2/13/2021</a:t>
            </a:fld>
            <a:endParaRPr lang="en-US"/>
          </a:p>
        </p:txBody>
      </p:sp>
      <p:sp>
        <p:nvSpPr>
          <p:cNvPr id="5" name="Footer Placeholder 4"/>
          <p:cNvSpPr>
            <a:spLocks noGrp="1"/>
          </p:cNvSpPr>
          <p:nvPr>
            <p:ph type="ftr" sz="quarter" idx="11"/>
          </p:nvPr>
        </p:nvSpPr>
        <p:spPr bwMode="auto">
          <a:xfrm rot="5400000">
            <a:off x="10046208" y="4114800"/>
            <a:ext cx="3657600" cy="512064"/>
          </a:xfrm>
        </p:spPr>
        <p:txBody>
          <a:bodyPr/>
          <a:lstStyle/>
          <a:p>
            <a:endParaRPr lang="en-US"/>
          </a:p>
        </p:txBody>
      </p:sp>
      <p:sp>
        <p:nvSpPr>
          <p:cNvPr id="9" name="Rectangle 8"/>
          <p:cNvSpPr/>
          <p:nvPr/>
        </p:nvSpPr>
        <p:spPr bwMode="auto">
          <a:xfrm>
            <a:off x="508000" y="0"/>
            <a:ext cx="8128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368448" y="0"/>
            <a:ext cx="139552"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1320800" y="0"/>
            <a:ext cx="242496"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521760" y="0"/>
            <a:ext cx="30704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41792"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12192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138816"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2302187"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4224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625600" y="0"/>
            <a:ext cx="1016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812800" y="3429000"/>
            <a:ext cx="17272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766272" y="4866752"/>
            <a:ext cx="855232"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454773" y="5500632"/>
            <a:ext cx="18288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2218944" y="5791200"/>
            <a:ext cx="36576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2505387" y="4479888"/>
            <a:ext cx="48768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12130592"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787488" y="4928702"/>
            <a:ext cx="812800" cy="517524"/>
          </a:xfrm>
        </p:spPr>
        <p:txBody>
          <a:bodyPr/>
          <a:lstStyle/>
          <a:p>
            <a:fld id="{72CC6413-4475-4A10-97BE-AB71766AA931}"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A7271EFA-7C8A-4D8E-A82D-ACED1B56A227}" type="datetimeFigureOut">
              <a:rPr lang="en-US" smtClean="0"/>
              <a:pPr/>
              <a:t>2/13/2021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2CC6413-4475-4A10-97BE-AB71766AA931}" type="slidenum">
              <a:rPr lang="en-US" smtClean="0"/>
              <a:pPr/>
              <a:t>‹#›</a:t>
            </a:fld>
            <a:endParaRPr lang="en-US"/>
          </a:p>
        </p:txBody>
      </p:sp>
      <p:sp>
        <p:nvSpPr>
          <p:cNvPr id="9" name="Content Placeholder 8"/>
          <p:cNvSpPr>
            <a:spLocks noGrp="1"/>
          </p:cNvSpPr>
          <p:nvPr>
            <p:ph sz="quarter" idx="1"/>
          </p:nvPr>
        </p:nvSpPr>
        <p:spPr>
          <a:xfrm>
            <a:off x="609600" y="1600200"/>
            <a:ext cx="48768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5693664" y="1600200"/>
            <a:ext cx="48768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100584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A7271EFA-7C8A-4D8E-A82D-ACED1B56A227}" type="datetimeFigureOut">
              <a:rPr lang="en-US" smtClean="0"/>
              <a:pPr/>
              <a:t>2/13/2021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2CC6413-4475-4A10-97BE-AB71766AA931}" type="slidenum">
              <a:rPr lang="en-US" smtClean="0"/>
              <a:pPr/>
              <a:t>‹#›</a:t>
            </a:fld>
            <a:endParaRPr lang="en-US"/>
          </a:p>
        </p:txBody>
      </p:sp>
      <p:sp>
        <p:nvSpPr>
          <p:cNvPr id="11" name="Content Placeholder 10"/>
          <p:cNvSpPr>
            <a:spLocks noGrp="1"/>
          </p:cNvSpPr>
          <p:nvPr>
            <p:ph sz="quarter" idx="2"/>
          </p:nvPr>
        </p:nvSpPr>
        <p:spPr>
          <a:xfrm>
            <a:off x="609600" y="2362200"/>
            <a:ext cx="48768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5829300" y="2362200"/>
            <a:ext cx="48768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609600" y="1569720"/>
            <a:ext cx="48768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5791200" y="1569720"/>
            <a:ext cx="48768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A7271EFA-7C8A-4D8E-A82D-ACED1B56A227}" type="datetimeFigureOut">
              <a:rPr lang="en-US" smtClean="0"/>
              <a:pPr/>
              <a:t>2/13/2021</a:t>
            </a:fld>
            <a:endParaRPr lang="en-US"/>
          </a:p>
        </p:txBody>
      </p:sp>
      <p:sp>
        <p:nvSpPr>
          <p:cNvPr id="7" name="Slide Number Placeholder 6"/>
          <p:cNvSpPr>
            <a:spLocks noGrp="1"/>
          </p:cNvSpPr>
          <p:nvPr>
            <p:ph type="sldNum" sz="quarter" idx="11"/>
          </p:nvPr>
        </p:nvSpPr>
        <p:spPr/>
        <p:txBody>
          <a:bodyPr rtlCol="0"/>
          <a:lstStyle/>
          <a:p>
            <a:fld id="{72CC6413-4475-4A10-97BE-AB71766AA931}" type="slidenum">
              <a:rPr lang="en-US" smtClean="0"/>
              <a:pPr/>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7271EFA-7C8A-4D8E-A82D-ACED1B56A227}" type="datetimeFigureOut">
              <a:rPr lang="en-US" smtClean="0"/>
              <a:pPr/>
              <a:t>2/13/2021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2CC6413-4475-4A10-97BE-AB71766AA93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11684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5547360" y="3124200"/>
            <a:ext cx="6309360" cy="6096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083040" y="274320"/>
            <a:ext cx="2036064"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83312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8256395"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119888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11785600" y="0"/>
            <a:ext cx="4064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406400" y="274320"/>
            <a:ext cx="75184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A7271EFA-7C8A-4D8E-A82D-ACED1B56A227}" type="datetimeFigureOut">
              <a:rPr lang="en-US" smtClean="0"/>
              <a:pPr/>
              <a:t>2/13/2021</a:t>
            </a:fld>
            <a:endParaRPr lang="en-US"/>
          </a:p>
        </p:txBody>
      </p:sp>
      <p:sp>
        <p:nvSpPr>
          <p:cNvPr id="22" name="Slide Number Placeholder 21"/>
          <p:cNvSpPr>
            <a:spLocks noGrp="1"/>
          </p:cNvSpPr>
          <p:nvPr>
            <p:ph type="sldNum" sz="quarter" idx="15"/>
          </p:nvPr>
        </p:nvSpPr>
        <p:spPr/>
        <p:txBody>
          <a:bodyPr rtlCol="0"/>
          <a:lstStyle/>
          <a:p>
            <a:fld id="{72CC6413-4475-4A10-97BE-AB71766AA931}" type="slidenum">
              <a:rPr lang="en-US" smtClean="0"/>
              <a:pPr/>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11684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5518404" y="3124200"/>
            <a:ext cx="6309360" cy="6096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82296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9021064" y="264795"/>
            <a:ext cx="2032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119888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11785600" y="0"/>
            <a:ext cx="4064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83312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8256395"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A7271EFA-7C8A-4D8E-A82D-ACED1B56A227}" type="datetimeFigureOut">
              <a:rPr lang="en-US" smtClean="0"/>
              <a:pPr/>
              <a:t>2/13/2021</a:t>
            </a:fld>
            <a:endParaRPr lang="en-US"/>
          </a:p>
        </p:txBody>
      </p:sp>
      <p:sp>
        <p:nvSpPr>
          <p:cNvPr id="18" name="Slide Number Placeholder 17"/>
          <p:cNvSpPr>
            <a:spLocks noGrp="1"/>
          </p:cNvSpPr>
          <p:nvPr>
            <p:ph type="sldNum" sz="quarter" idx="11"/>
          </p:nvPr>
        </p:nvSpPr>
        <p:spPr/>
        <p:txBody>
          <a:bodyPr rtlCol="0"/>
          <a:lstStyle/>
          <a:p>
            <a:fld id="{72CC6413-4475-4A10-97BE-AB71766AA931}" type="slidenum">
              <a:rPr lang="en-US" smtClean="0"/>
              <a:pPr/>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11684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609600" y="274638"/>
            <a:ext cx="99568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09600" y="1600200"/>
            <a:ext cx="99568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10454640" y="1017843"/>
            <a:ext cx="2011680" cy="512064"/>
          </a:xfrm>
          <a:prstGeom prst="rect">
            <a:avLst/>
          </a:prstGeom>
        </p:spPr>
        <p:txBody>
          <a:bodyPr vert="horz" anchor="ctr" anchorCtr="0"/>
          <a:lstStyle>
            <a:lvl1pPr algn="r" eaLnBrk="1" latinLnBrk="0" hangingPunct="1">
              <a:defRPr kumimoji="0" sz="1200">
                <a:solidFill>
                  <a:schemeClr val="tx2"/>
                </a:solidFill>
              </a:defRPr>
            </a:lvl1pPr>
          </a:lstStyle>
          <a:p>
            <a:fld id="{A7271EFA-7C8A-4D8E-A82D-ACED1B56A227}" type="datetimeFigureOut">
              <a:rPr lang="en-US" smtClean="0"/>
              <a:pPr/>
              <a:t>2/13/2021</a:t>
            </a:fld>
            <a:endParaRPr lang="en-US"/>
          </a:p>
        </p:txBody>
      </p:sp>
      <p:sp>
        <p:nvSpPr>
          <p:cNvPr id="3" name="Footer Placeholder 2"/>
          <p:cNvSpPr>
            <a:spLocks noGrp="1"/>
          </p:cNvSpPr>
          <p:nvPr>
            <p:ph type="ftr" sz="quarter" idx="3"/>
          </p:nvPr>
        </p:nvSpPr>
        <p:spPr>
          <a:xfrm rot="5400000">
            <a:off x="9853648" y="3676280"/>
            <a:ext cx="3200400" cy="48768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1016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119888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11785600" y="0"/>
            <a:ext cx="4064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10838688" y="5734050"/>
            <a:ext cx="812800" cy="521208"/>
          </a:xfrm>
          <a:prstGeom prst="rect">
            <a:avLst/>
          </a:prstGeom>
        </p:spPr>
        <p:txBody>
          <a:bodyPr vert="horz" anchor="ctr"/>
          <a:lstStyle>
            <a:lvl1pPr algn="ctr" eaLnBrk="1" latinLnBrk="0" hangingPunct="1">
              <a:defRPr kumimoji="0" sz="1400" b="1">
                <a:solidFill>
                  <a:srgbClr val="FFFFFF"/>
                </a:solidFill>
              </a:defRPr>
            </a:lvl1pPr>
          </a:lstStyle>
          <a:p>
            <a:fld id="{72CC6413-4475-4A10-97BE-AB71766AA93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cstate="print"/>
          <a:stretch>
            <a:fillRect/>
          </a:stretch>
        </p:blipFill>
        <p:spPr>
          <a:xfrm>
            <a:off x="2492828" y="217714"/>
            <a:ext cx="7378680" cy="3298371"/>
          </a:xfrm>
          <a:prstGeom prst="rect">
            <a:avLst/>
          </a:prstGeom>
        </p:spPr>
      </p:pic>
    </p:spTree>
    <p:extLst>
      <p:ext uri="{BB962C8B-B14F-4D97-AF65-F5344CB8AC3E}">
        <p14:creationId xmlns="" xmlns:p14="http://schemas.microsoft.com/office/powerpoint/2010/main" val="30760126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Reglas</a:t>
            </a:r>
            <a:r>
              <a:rPr lang="en-US" dirty="0"/>
              <a:t> &amp;</a:t>
            </a:r>
            <a:r>
              <a:rPr lang="en-US" dirty="0" smtClean="0"/>
              <a:t> </a:t>
            </a:r>
            <a:r>
              <a:rPr lang="en-US" dirty="0" err="1" smtClean="0"/>
              <a:t>Regulaciones</a:t>
            </a:r>
            <a:r>
              <a:rPr lang="en-US" dirty="0" smtClean="0"/>
              <a:t> </a:t>
            </a:r>
            <a:endParaRPr lang="en-US" dirty="0"/>
          </a:p>
        </p:txBody>
      </p:sp>
      <p:sp>
        <p:nvSpPr>
          <p:cNvPr id="3" name="Content Placeholder 2"/>
          <p:cNvSpPr>
            <a:spLocks noGrp="1"/>
          </p:cNvSpPr>
          <p:nvPr>
            <p:ph sz="quarter" idx="1"/>
          </p:nvPr>
        </p:nvSpPr>
        <p:spPr>
          <a:xfrm>
            <a:off x="838200" y="1304014"/>
            <a:ext cx="10515600" cy="4872949"/>
          </a:xfrm>
        </p:spPr>
        <p:txBody>
          <a:bodyPr>
            <a:normAutofit fontScale="92500" lnSpcReduction="10000"/>
          </a:bodyPr>
          <a:lstStyle/>
          <a:p>
            <a:pPr marL="0" indent="0"/>
            <a:r>
              <a:rPr lang="es-ES" dirty="0" smtClean="0"/>
              <a:t> </a:t>
            </a:r>
            <a:r>
              <a:rPr lang="es-ES" dirty="0" smtClean="0"/>
              <a:t>Conducta profesional es una necesidad en este colegio en todo momento.</a:t>
            </a:r>
          </a:p>
          <a:p>
            <a:pPr marL="0" indent="0"/>
            <a:r>
              <a:rPr lang="es-ES" dirty="0" smtClean="0"/>
              <a:t> </a:t>
            </a:r>
            <a:r>
              <a:rPr lang="es-ES" dirty="0" smtClean="0"/>
              <a:t>El uso de narcóticos y/o alcohol en la escuela es expulsión </a:t>
            </a:r>
            <a:r>
              <a:rPr lang="es-ES" dirty="0" smtClean="0"/>
              <a:t>automática</a:t>
            </a:r>
          </a:p>
          <a:p>
            <a:pPr marL="0" indent="0"/>
            <a:r>
              <a:rPr lang="es-ES" dirty="0" smtClean="0"/>
              <a:t> Cualquiera que huela a marihuana será anotada/o y envida a casa</a:t>
            </a:r>
            <a:endParaRPr lang="es-ES" dirty="0" smtClean="0"/>
          </a:p>
          <a:p>
            <a:pPr marL="0" indent="0"/>
            <a:r>
              <a:rPr lang="es-ES" dirty="0" smtClean="0"/>
              <a:t>Lenguaje </a:t>
            </a:r>
            <a:r>
              <a:rPr lang="es-ES" dirty="0" smtClean="0"/>
              <a:t>inapropiado por el estudiante de cualquier tipo no será tolerada.</a:t>
            </a:r>
          </a:p>
          <a:p>
            <a:pPr marL="0" indent="0"/>
            <a:r>
              <a:rPr lang="es-ES" dirty="0" smtClean="0"/>
              <a:t> </a:t>
            </a:r>
            <a:r>
              <a:rPr lang="es-ES" dirty="0" smtClean="0"/>
              <a:t>Insubordinación a un cliente, compañero de estudios, instructor o cualquier miembro de la administración es motivo para la terminación automática.</a:t>
            </a:r>
          </a:p>
          <a:p>
            <a:pPr marL="0" indent="0"/>
            <a:r>
              <a:rPr lang="es-ES" dirty="0" smtClean="0"/>
              <a:t> </a:t>
            </a:r>
            <a:r>
              <a:rPr lang="es-ES" dirty="0" smtClean="0"/>
              <a:t>Batas de laboratorio adecuada, vestido y arreglo personal son una necesidad para todos los estudiantes en todo momento.</a:t>
            </a:r>
          </a:p>
          <a:p>
            <a:pPr marL="0" indent="0"/>
            <a:r>
              <a:rPr lang="es-ES" dirty="0" smtClean="0"/>
              <a:t>Horario </a:t>
            </a:r>
            <a:r>
              <a:rPr lang="es-ES" dirty="0" smtClean="0"/>
              <a:t>de la </a:t>
            </a:r>
            <a:r>
              <a:rPr lang="es-ES" dirty="0" smtClean="0"/>
              <a:t>escuela</a:t>
            </a:r>
            <a:r>
              <a:rPr lang="es-ES" dirty="0" smtClean="0"/>
              <a:t> </a:t>
            </a:r>
            <a:r>
              <a:rPr lang="es-ES" dirty="0" smtClean="0"/>
              <a:t>es </a:t>
            </a:r>
            <a:r>
              <a:rPr lang="es-ES" dirty="0" smtClean="0"/>
              <a:t>de Martes a Viernes de 9:00 AM - 9:00 PM y Sábados 9:00 AM -3:00 </a:t>
            </a:r>
            <a:r>
              <a:rPr lang="es-ES" dirty="0" smtClean="0"/>
              <a:t>PM.</a:t>
            </a:r>
          </a:p>
          <a:p>
            <a:pPr marL="365760" lvl="1" indent="0"/>
            <a:r>
              <a:rPr lang="es-ES" dirty="0" smtClean="0"/>
              <a:t>La puertas se cierran a las 9AM durante la semana </a:t>
            </a:r>
          </a:p>
          <a:p>
            <a:pPr marL="0" indent="0"/>
            <a:r>
              <a:rPr lang="es-ES" dirty="0" smtClean="0"/>
              <a:t> </a:t>
            </a:r>
            <a:r>
              <a:rPr lang="es-ES" dirty="0" smtClean="0"/>
              <a:t>Solo se permiten alimentos y bebidas en el área de descanso/almuerzo designada por la escuela </a:t>
            </a:r>
            <a:endParaRPr lang="es-ES" dirty="0" smtClean="0"/>
          </a:p>
          <a:p>
            <a:pPr marL="0" indent="0">
              <a:buNone/>
            </a:pPr>
            <a:endParaRPr lang="es-ES" dirty="0" smtClean="0"/>
          </a:p>
        </p:txBody>
      </p:sp>
    </p:spTree>
    <p:extLst>
      <p:ext uri="{BB962C8B-B14F-4D97-AF65-F5344CB8AC3E}">
        <p14:creationId xmlns="" xmlns:p14="http://schemas.microsoft.com/office/powerpoint/2010/main" val="36390431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Reglas</a:t>
            </a:r>
            <a:r>
              <a:rPr lang="en-US" dirty="0" smtClean="0"/>
              <a:t> &amp; </a:t>
            </a:r>
            <a:r>
              <a:rPr lang="en-US" dirty="0" err="1" smtClean="0"/>
              <a:t>Regulaciones</a:t>
            </a:r>
            <a:endParaRPr lang="en-US" dirty="0"/>
          </a:p>
        </p:txBody>
      </p:sp>
      <p:sp>
        <p:nvSpPr>
          <p:cNvPr id="3" name="Content Placeholder 2"/>
          <p:cNvSpPr>
            <a:spLocks noGrp="1"/>
          </p:cNvSpPr>
          <p:nvPr>
            <p:ph sz="quarter" idx="1"/>
          </p:nvPr>
        </p:nvSpPr>
        <p:spPr/>
        <p:txBody>
          <a:bodyPr>
            <a:normAutofit fontScale="92500" lnSpcReduction="20000"/>
          </a:bodyPr>
          <a:lstStyle/>
          <a:p>
            <a:pPr lvl="2" indent="0"/>
            <a:r>
              <a:rPr lang="es-ES" sz="2400" dirty="0" smtClean="0"/>
              <a:t> </a:t>
            </a:r>
            <a:r>
              <a:rPr lang="es-ES" sz="2400" dirty="0" smtClean="0"/>
              <a:t>No </a:t>
            </a:r>
            <a:r>
              <a:rPr lang="es-ES" sz="2400" dirty="0" smtClean="0"/>
              <a:t> </a:t>
            </a:r>
            <a:r>
              <a:rPr lang="es-ES" sz="2400" dirty="0" smtClean="0"/>
              <a:t>llamadas personales en los teléfonos de negocios de la escuela sin el permiso expreso del director de la escuela / </a:t>
            </a:r>
            <a:r>
              <a:rPr lang="es-ES" sz="2400" dirty="0" smtClean="0"/>
              <a:t>personal</a:t>
            </a:r>
            <a:r>
              <a:rPr lang="es-ES" sz="2400" dirty="0" smtClean="0"/>
              <a:t>. </a:t>
            </a:r>
            <a:endParaRPr lang="es-ES" sz="2400" dirty="0" smtClean="0"/>
          </a:p>
          <a:p>
            <a:pPr lvl="2" indent="0"/>
            <a:r>
              <a:rPr lang="es-ES" sz="2400" dirty="0" smtClean="0"/>
              <a:t>El estudiante haciendo trampa estará sujetó a la cancelación del programa.</a:t>
            </a:r>
            <a:endParaRPr lang="es-ES" sz="2400" dirty="0" smtClean="0"/>
          </a:p>
          <a:p>
            <a:pPr lvl="2" indent="0"/>
            <a:r>
              <a:rPr lang="es-ES" sz="2400" dirty="0" smtClean="0"/>
              <a:t> </a:t>
            </a:r>
            <a:r>
              <a:rPr lang="es-ES" sz="2400" dirty="0" smtClean="0"/>
              <a:t>Sus instructores programan descansos y lonche. Los estudiantes son responsables de volver a clases a tiempo o </a:t>
            </a:r>
            <a:r>
              <a:rPr lang="es-ES" sz="2400" dirty="0" smtClean="0"/>
              <a:t>se aplicara las reglas de retraso.</a:t>
            </a:r>
          </a:p>
          <a:p>
            <a:pPr lvl="3" indent="0"/>
            <a:r>
              <a:rPr lang="es-ES" sz="2400" dirty="0" smtClean="0"/>
              <a:t> </a:t>
            </a:r>
            <a:r>
              <a:rPr lang="es-ES" sz="2400" dirty="0" smtClean="0"/>
              <a:t>6 hora programadas – 15 minutos y 30 minutos de lonche </a:t>
            </a:r>
          </a:p>
          <a:p>
            <a:pPr lvl="3" indent="0"/>
            <a:r>
              <a:rPr lang="es-ES" sz="2400" dirty="0" smtClean="0"/>
              <a:t>4-5 – 30 minutos de lonche</a:t>
            </a:r>
          </a:p>
          <a:p>
            <a:pPr lvl="3" indent="0"/>
            <a:r>
              <a:rPr lang="es-ES" sz="2400" dirty="0" smtClean="0"/>
              <a:t>3 horas – no ay descanso</a:t>
            </a:r>
          </a:p>
          <a:p>
            <a:pPr lvl="2" indent="0"/>
            <a:r>
              <a:rPr lang="es-ES" sz="2400" dirty="0" smtClean="0"/>
              <a:t> Los días de recuperación para los exámenes perdidos se programaran a discreción del instructor. Los exámenes de recuperación son un privilegio, no un derecho. los estudiantes deben estar presentes los días de exámenes. </a:t>
            </a:r>
          </a:p>
          <a:p>
            <a:pPr lvl="2" indent="0"/>
            <a:r>
              <a:rPr lang="es-ES" sz="2400" dirty="0" smtClean="0"/>
              <a:t> </a:t>
            </a:r>
            <a:r>
              <a:rPr lang="es-ES" sz="2400" dirty="0" smtClean="0"/>
              <a:t>estudiantes deben estar presentes en los días de exámenes.</a:t>
            </a:r>
          </a:p>
          <a:p>
            <a:pPr marL="914400" lvl="2" indent="0">
              <a:buNone/>
            </a:pPr>
            <a:endParaRPr lang="en-US" dirty="0"/>
          </a:p>
        </p:txBody>
      </p:sp>
    </p:spTree>
    <p:extLst>
      <p:ext uri="{BB962C8B-B14F-4D97-AF65-F5344CB8AC3E}">
        <p14:creationId xmlns="" xmlns:p14="http://schemas.microsoft.com/office/powerpoint/2010/main" val="17743164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Requerimentos</a:t>
            </a:r>
            <a:r>
              <a:rPr lang="en-US" dirty="0" smtClean="0"/>
              <a:t> </a:t>
            </a:r>
            <a:r>
              <a:rPr lang="en-US" dirty="0" err="1" smtClean="0"/>
              <a:t>Adicionales</a:t>
            </a:r>
            <a:r>
              <a:rPr lang="en-US" dirty="0" smtClean="0"/>
              <a:t> </a:t>
            </a:r>
            <a:endParaRPr lang="en-US" dirty="0"/>
          </a:p>
        </p:txBody>
      </p:sp>
      <p:sp>
        <p:nvSpPr>
          <p:cNvPr id="3" name="Content Placeholder 2"/>
          <p:cNvSpPr>
            <a:spLocks noGrp="1"/>
          </p:cNvSpPr>
          <p:nvPr>
            <p:ph sz="quarter" idx="1"/>
          </p:nvPr>
        </p:nvSpPr>
        <p:spPr/>
        <p:txBody>
          <a:bodyPr/>
          <a:lstStyle/>
          <a:p>
            <a:r>
              <a:rPr lang="en-US" dirty="0" smtClean="0"/>
              <a:t>Los </a:t>
            </a:r>
            <a:r>
              <a:rPr lang="en-US" dirty="0" err="1" smtClean="0"/>
              <a:t>estudiantes</a:t>
            </a:r>
            <a:r>
              <a:rPr lang="en-US" dirty="0" smtClean="0"/>
              <a:t> son </a:t>
            </a:r>
            <a:r>
              <a:rPr lang="en-US" dirty="0" err="1" smtClean="0"/>
              <a:t>requridos</a:t>
            </a:r>
            <a:r>
              <a:rPr lang="en-US" dirty="0" smtClean="0"/>
              <a:t> a </a:t>
            </a:r>
            <a:r>
              <a:rPr lang="en-US" dirty="0" err="1" smtClean="0"/>
              <a:t>traer</a:t>
            </a:r>
            <a:r>
              <a:rPr lang="en-US" dirty="0" smtClean="0"/>
              <a:t> </a:t>
            </a:r>
            <a:r>
              <a:rPr lang="en-US" dirty="0" err="1" smtClean="0"/>
              <a:t>sus</a:t>
            </a:r>
            <a:r>
              <a:rPr lang="en-US" dirty="0" smtClean="0"/>
              <a:t> propos </a:t>
            </a:r>
            <a:r>
              <a:rPr lang="en-US" dirty="0" err="1" smtClean="0"/>
              <a:t>materiales</a:t>
            </a:r>
            <a:r>
              <a:rPr lang="en-US" dirty="0" smtClean="0"/>
              <a:t> </a:t>
            </a:r>
            <a:r>
              <a:rPr lang="en-US" dirty="0" err="1" smtClean="0"/>
              <a:t>para</a:t>
            </a:r>
            <a:r>
              <a:rPr lang="en-US" dirty="0" smtClean="0"/>
              <a:t> </a:t>
            </a:r>
            <a:r>
              <a:rPr lang="en-US" dirty="0" err="1" smtClean="0"/>
              <a:t>su</a:t>
            </a:r>
            <a:r>
              <a:rPr lang="en-US" dirty="0" smtClean="0"/>
              <a:t> </a:t>
            </a:r>
            <a:r>
              <a:rPr lang="en-US" dirty="0" err="1" smtClean="0"/>
              <a:t>preubra</a:t>
            </a:r>
            <a:r>
              <a:rPr lang="en-US" dirty="0" smtClean="0"/>
              <a:t> final. La </a:t>
            </a:r>
            <a:r>
              <a:rPr lang="en-US" dirty="0" err="1" smtClean="0"/>
              <a:t>maestra</a:t>
            </a:r>
            <a:r>
              <a:rPr lang="en-US" dirty="0" smtClean="0"/>
              <a:t> </a:t>
            </a:r>
            <a:r>
              <a:rPr lang="en-US" dirty="0" err="1" smtClean="0"/>
              <a:t>entregara</a:t>
            </a:r>
            <a:r>
              <a:rPr lang="en-US" dirty="0" smtClean="0"/>
              <a:t> </a:t>
            </a:r>
            <a:r>
              <a:rPr lang="en-US" dirty="0" err="1" smtClean="0"/>
              <a:t>una</a:t>
            </a:r>
            <a:r>
              <a:rPr lang="en-US" dirty="0" smtClean="0"/>
              <a:t> </a:t>
            </a:r>
            <a:r>
              <a:rPr lang="en-US" dirty="0" err="1" smtClean="0"/>
              <a:t>hoja</a:t>
            </a:r>
            <a:r>
              <a:rPr lang="en-US" dirty="0" smtClean="0"/>
              <a:t> con </a:t>
            </a:r>
            <a:r>
              <a:rPr lang="en-US" dirty="0" err="1" smtClean="0"/>
              <a:t>todos</a:t>
            </a:r>
            <a:r>
              <a:rPr lang="en-US" dirty="0" smtClean="0"/>
              <a:t> los </a:t>
            </a:r>
            <a:r>
              <a:rPr lang="en-US" dirty="0" err="1" smtClean="0"/>
              <a:t>materiales</a:t>
            </a:r>
            <a:r>
              <a:rPr lang="en-US" dirty="0" smtClean="0"/>
              <a:t> </a:t>
            </a:r>
            <a:r>
              <a:rPr lang="en-US" dirty="0" err="1" smtClean="0"/>
              <a:t>necesarios</a:t>
            </a:r>
            <a:r>
              <a:rPr lang="en-US" dirty="0" smtClean="0"/>
              <a:t>. </a:t>
            </a:r>
          </a:p>
          <a:p>
            <a:r>
              <a:rPr lang="en-US" dirty="0" err="1" smtClean="0"/>
              <a:t>Todos</a:t>
            </a:r>
            <a:r>
              <a:rPr lang="en-US" dirty="0" smtClean="0"/>
              <a:t> los </a:t>
            </a:r>
            <a:r>
              <a:rPr lang="en-US" dirty="0" err="1" smtClean="0"/>
              <a:t>estudiantes</a:t>
            </a:r>
            <a:r>
              <a:rPr lang="en-US" dirty="0" smtClean="0"/>
              <a:t> </a:t>
            </a:r>
            <a:r>
              <a:rPr lang="en-US" dirty="0" err="1" smtClean="0"/>
              <a:t>deben</a:t>
            </a:r>
            <a:r>
              <a:rPr lang="en-US" dirty="0" smtClean="0"/>
              <a:t> </a:t>
            </a:r>
            <a:r>
              <a:rPr lang="en-US" dirty="0" err="1" smtClean="0"/>
              <a:t>venir</a:t>
            </a:r>
            <a:r>
              <a:rPr lang="en-US" dirty="0" smtClean="0"/>
              <a:t> </a:t>
            </a:r>
            <a:r>
              <a:rPr lang="en-US" dirty="0" err="1" smtClean="0"/>
              <a:t>preparados</a:t>
            </a:r>
            <a:r>
              <a:rPr lang="en-US" dirty="0" smtClean="0"/>
              <a:t> </a:t>
            </a:r>
            <a:r>
              <a:rPr lang="en-US" dirty="0" err="1" smtClean="0"/>
              <a:t>para</a:t>
            </a:r>
            <a:r>
              <a:rPr lang="en-US" dirty="0" smtClean="0"/>
              <a:t> la </a:t>
            </a:r>
            <a:r>
              <a:rPr lang="en-US" dirty="0" err="1" smtClean="0"/>
              <a:t>clase</a:t>
            </a:r>
            <a:r>
              <a:rPr lang="en-US" dirty="0" smtClean="0"/>
              <a:t>. </a:t>
            </a:r>
            <a:r>
              <a:rPr lang="en-US" dirty="0" err="1" smtClean="0"/>
              <a:t>Debe</a:t>
            </a:r>
            <a:r>
              <a:rPr lang="en-US" dirty="0" smtClean="0"/>
              <a:t> </a:t>
            </a:r>
            <a:r>
              <a:rPr lang="en-US" dirty="0" err="1" smtClean="0"/>
              <a:t>tener</a:t>
            </a:r>
            <a:r>
              <a:rPr lang="en-US" dirty="0" smtClean="0"/>
              <a:t> </a:t>
            </a:r>
            <a:r>
              <a:rPr lang="en-US" dirty="0" err="1" smtClean="0"/>
              <a:t>todos</a:t>
            </a:r>
            <a:r>
              <a:rPr lang="en-US" dirty="0" smtClean="0"/>
              <a:t> los </a:t>
            </a:r>
            <a:r>
              <a:rPr lang="en-US" dirty="0" err="1" smtClean="0"/>
              <a:t>implementos</a:t>
            </a:r>
            <a:r>
              <a:rPr lang="en-US" dirty="0" smtClean="0"/>
              <a:t> </a:t>
            </a:r>
            <a:r>
              <a:rPr lang="en-US" dirty="0" err="1" smtClean="0"/>
              <a:t>necesarios</a:t>
            </a:r>
            <a:r>
              <a:rPr lang="en-US" dirty="0" smtClean="0"/>
              <a:t> </a:t>
            </a:r>
            <a:r>
              <a:rPr lang="en-US" dirty="0" err="1" smtClean="0"/>
              <a:t>para</a:t>
            </a:r>
            <a:r>
              <a:rPr lang="en-US" dirty="0" smtClean="0"/>
              <a:t> </a:t>
            </a:r>
            <a:r>
              <a:rPr lang="en-US" dirty="0" err="1" smtClean="0"/>
              <a:t>trabajar</a:t>
            </a:r>
            <a:r>
              <a:rPr lang="en-US" dirty="0" smtClean="0"/>
              <a:t> </a:t>
            </a:r>
            <a:r>
              <a:rPr lang="en-US" dirty="0" smtClean="0"/>
              <a:t>el </a:t>
            </a:r>
            <a:r>
              <a:rPr lang="en-US" dirty="0" err="1" smtClean="0"/>
              <a:t>clientes</a:t>
            </a:r>
            <a:r>
              <a:rPr lang="en-US" dirty="0" smtClean="0"/>
              <a:t>. </a:t>
            </a:r>
          </a:p>
          <a:p>
            <a:pPr lvl="1"/>
            <a:r>
              <a:rPr lang="en-US" dirty="0" err="1" smtClean="0"/>
              <a:t>Pasadores</a:t>
            </a:r>
            <a:r>
              <a:rPr lang="en-US" dirty="0" smtClean="0"/>
              <a:t> </a:t>
            </a:r>
          </a:p>
          <a:p>
            <a:pPr lvl="1"/>
            <a:r>
              <a:rPr lang="en-US" dirty="0" err="1" smtClean="0"/>
              <a:t>Ligas</a:t>
            </a:r>
            <a:r>
              <a:rPr lang="en-US" dirty="0" smtClean="0"/>
              <a:t> </a:t>
            </a:r>
            <a:r>
              <a:rPr lang="en-US" dirty="0" err="1" smtClean="0"/>
              <a:t>para</a:t>
            </a:r>
            <a:r>
              <a:rPr lang="en-US" dirty="0" smtClean="0"/>
              <a:t> </a:t>
            </a:r>
            <a:r>
              <a:rPr lang="en-US" dirty="0" err="1" smtClean="0"/>
              <a:t>pienados</a:t>
            </a:r>
            <a:endParaRPr lang="en-US" dirty="0" smtClean="0"/>
          </a:p>
          <a:p>
            <a:pPr lvl="1"/>
            <a:r>
              <a:rPr lang="en-US" dirty="0" smtClean="0"/>
              <a:t>Spray </a:t>
            </a:r>
            <a:r>
              <a:rPr lang="en-US" dirty="0" err="1" smtClean="0"/>
              <a:t>para</a:t>
            </a:r>
            <a:r>
              <a:rPr lang="en-US" dirty="0" smtClean="0"/>
              <a:t> el </a:t>
            </a:r>
            <a:r>
              <a:rPr lang="en-US" dirty="0" err="1" smtClean="0"/>
              <a:t>cabello</a:t>
            </a:r>
            <a:endParaRPr lang="en-US" dirty="0" smtClean="0"/>
          </a:p>
          <a:p>
            <a:pPr lvl="1"/>
            <a:r>
              <a:rPr lang="en-US" dirty="0" smtClean="0"/>
              <a:t>Etc. </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Codigo</a:t>
            </a:r>
            <a:r>
              <a:rPr lang="en-US" dirty="0" smtClean="0"/>
              <a:t> de </a:t>
            </a:r>
            <a:r>
              <a:rPr lang="en-US" dirty="0" err="1" smtClean="0"/>
              <a:t>vestimenta</a:t>
            </a:r>
            <a:r>
              <a:rPr lang="en-US" dirty="0" smtClean="0"/>
              <a:t>:</a:t>
            </a:r>
            <a:endParaRPr lang="en-US" dirty="0"/>
          </a:p>
        </p:txBody>
      </p:sp>
      <p:sp>
        <p:nvSpPr>
          <p:cNvPr id="3" name="Content Placeholder 2"/>
          <p:cNvSpPr>
            <a:spLocks noGrp="1"/>
          </p:cNvSpPr>
          <p:nvPr>
            <p:ph sz="quarter" idx="1"/>
          </p:nvPr>
        </p:nvSpPr>
        <p:spPr/>
        <p:txBody>
          <a:bodyPr>
            <a:normAutofit fontScale="92500" lnSpcReduction="10000"/>
          </a:bodyPr>
          <a:lstStyle/>
          <a:p>
            <a:r>
              <a:rPr lang="es-ES" dirty="0" smtClean="0"/>
              <a:t>Todo SÓLIDO: Camisetas y Pantalones negro</a:t>
            </a:r>
            <a:r>
              <a:rPr lang="es-ES" dirty="0" smtClean="0"/>
              <a:t>.</a:t>
            </a:r>
            <a:endParaRPr lang="es-ES" dirty="0" smtClean="0"/>
          </a:p>
          <a:p>
            <a:r>
              <a:rPr lang="es-ES" dirty="0" smtClean="0"/>
              <a:t>Faldas , vestidos y pantalones cortos deben ser no más de 1 pulgada por encima de la rodilla.</a:t>
            </a:r>
          </a:p>
          <a:p>
            <a:r>
              <a:rPr lang="es-ES" dirty="0" smtClean="0"/>
              <a:t>Blusas no pueden tener escote, sin mangas, de tirantes o estilo tubo similares.</a:t>
            </a:r>
          </a:p>
          <a:p>
            <a:r>
              <a:rPr lang="es-ES" dirty="0" smtClean="0"/>
              <a:t>La ropa no  puede estar descolorida, deshilachada o rasgada.</a:t>
            </a:r>
          </a:p>
          <a:p>
            <a:r>
              <a:rPr lang="es-ES" dirty="0" smtClean="0"/>
              <a:t>No </a:t>
            </a:r>
            <a:r>
              <a:rPr lang="es-ES" dirty="0" smtClean="0"/>
              <a:t>Logos grandes </a:t>
            </a:r>
            <a:r>
              <a:rPr lang="es-ES" dirty="0" smtClean="0"/>
              <a:t>o </a:t>
            </a:r>
            <a:r>
              <a:rPr lang="es-ES" dirty="0" smtClean="0"/>
              <a:t>marcas </a:t>
            </a:r>
            <a:r>
              <a:rPr lang="es-ES" dirty="0" smtClean="0"/>
              <a:t>en la ropa.</a:t>
            </a:r>
          </a:p>
          <a:p>
            <a:r>
              <a:rPr lang="es-ES" dirty="0" smtClean="0"/>
              <a:t>Zapatos tiene que ser completamente </a:t>
            </a:r>
            <a:r>
              <a:rPr lang="es-ES" dirty="0" smtClean="0"/>
              <a:t>cerrados (ley del estado.)</a:t>
            </a:r>
          </a:p>
          <a:p>
            <a:r>
              <a:rPr lang="es-ES" dirty="0" smtClean="0"/>
              <a:t>La apariencia debe ser ordenada, limpia y bien arreglada. </a:t>
            </a:r>
          </a:p>
          <a:p>
            <a:r>
              <a:rPr lang="es-ES" dirty="0" smtClean="0"/>
              <a:t>No ropa sucia, rota o inapropiada para un ambiente profesional</a:t>
            </a:r>
          </a:p>
          <a:p>
            <a:endParaRPr lang="es-ES" dirty="0" smtClean="0"/>
          </a:p>
          <a:p>
            <a:pPr>
              <a:buNone/>
            </a:pPr>
            <a:r>
              <a:rPr lang="es-ES" dirty="0" smtClean="0"/>
              <a:t>*La </a:t>
            </a:r>
            <a:r>
              <a:rPr lang="es-ES" dirty="0" smtClean="0"/>
              <a:t>Facultad o Personal Administrativo tendrán la decisión final sobre cualquier </a:t>
            </a:r>
            <a:r>
              <a:rPr lang="es-ES" dirty="0" smtClean="0"/>
              <a:t>violaciones </a:t>
            </a:r>
            <a:r>
              <a:rPr lang="es-ES" dirty="0" smtClean="0"/>
              <a:t>del código de vestimenta o apariencia cuestionables.</a:t>
            </a:r>
            <a:endParaRPr lang="en-US" dirty="0"/>
          </a:p>
        </p:txBody>
      </p:sp>
    </p:spTree>
    <p:extLst>
      <p:ext uri="{BB962C8B-B14F-4D97-AF65-F5344CB8AC3E}">
        <p14:creationId xmlns="" xmlns:p14="http://schemas.microsoft.com/office/powerpoint/2010/main" val="35895055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Asistencia</a:t>
            </a:r>
            <a:r>
              <a:rPr lang="en-US" dirty="0" smtClean="0"/>
              <a:t>   </a:t>
            </a:r>
            <a:endParaRPr lang="en-US" dirty="0"/>
          </a:p>
        </p:txBody>
      </p:sp>
      <p:sp>
        <p:nvSpPr>
          <p:cNvPr id="3" name="Content Placeholder 2"/>
          <p:cNvSpPr>
            <a:spLocks noGrp="1"/>
          </p:cNvSpPr>
          <p:nvPr>
            <p:ph sz="quarter" idx="1"/>
          </p:nvPr>
        </p:nvSpPr>
        <p:spPr/>
        <p:txBody>
          <a:bodyPr>
            <a:normAutofit fontScale="25000" lnSpcReduction="20000"/>
          </a:bodyPr>
          <a:lstStyle/>
          <a:p>
            <a:endParaRPr lang="es-ES" sz="3600" dirty="0" smtClean="0"/>
          </a:p>
          <a:p>
            <a:endParaRPr lang="es-ES" sz="3800" dirty="0" smtClean="0"/>
          </a:p>
          <a:p>
            <a:r>
              <a:rPr lang="es-ES" sz="5600" dirty="0" smtClean="0"/>
              <a:t>De acuerdo con el profesionalismo, no se aceptan tardanzas </a:t>
            </a:r>
            <a:r>
              <a:rPr lang="es-ES" sz="5600" dirty="0" smtClean="0"/>
              <a:t>en la escuela de </a:t>
            </a:r>
            <a:r>
              <a:rPr lang="es-ES" sz="5600" dirty="0" smtClean="0"/>
              <a:t>Bell Mar </a:t>
            </a:r>
            <a:r>
              <a:rPr lang="es-ES" sz="5600" dirty="0" err="1" smtClean="0"/>
              <a:t>Beauty</a:t>
            </a:r>
            <a:r>
              <a:rPr lang="es-ES" sz="5600" dirty="0" smtClean="0"/>
              <a:t> </a:t>
            </a:r>
            <a:r>
              <a:rPr lang="es-ES" sz="5600" dirty="0" smtClean="0"/>
              <a:t>. </a:t>
            </a:r>
            <a:r>
              <a:rPr lang="es-ES" sz="5600" dirty="0" smtClean="0"/>
              <a:t>Si va a llegar tarde, se requiere una llamada telefónica de cortesía antes de la hora de inicio de la clase. Por favor llame y transmita su mensaje a un funcionario de la escuela, no a un estudiante</a:t>
            </a:r>
            <a:r>
              <a:rPr lang="es-ES" sz="5600" dirty="0" smtClean="0"/>
              <a:t>.</a:t>
            </a:r>
          </a:p>
          <a:p>
            <a:r>
              <a:rPr lang="es-ES" sz="5600" dirty="0" smtClean="0"/>
              <a:t>Durante la pandemia, los miércoles y jueves los estudiantes deben estar en clase a las 8:50 am. Las puertas se cierran a las 8:50 am y los estudiantes no podrán entrar hasta las 10 am. Los estudiantes recibirán un escrito si no se proporciona una razón aceptable.</a:t>
            </a:r>
            <a:endParaRPr lang="es-ES" sz="5600" dirty="0"/>
          </a:p>
          <a:p>
            <a:r>
              <a:rPr lang="es-ES" sz="5600" dirty="0" smtClean="0"/>
              <a:t> </a:t>
            </a:r>
            <a:r>
              <a:rPr lang="es-ES" sz="5600" dirty="0"/>
              <a:t>El estudiante debe ser consciente que el absentismo por más de 14 días consecutivos sin contactar la escuela resultará en que el estudiante sea despedido de su programa. Se permite un 5% de su tiempo de contrato para las horas programadas para el ausentismo y /o tardanzas que ya se han anotado en el contracto. Una vez que un estudiante ha utilizado todo el tiempo asignado para el absentismo, serán obligados a comprar horas adicionales de capacitación, de matrícula hora actual de $ 15 por hora. Arreglos de pago se deben tomar con el Director de la Escuela en ese momento o de lo contrario ser entregado a la agencia de cobros contratada por la </a:t>
            </a:r>
            <a:r>
              <a:rPr lang="es-ES" sz="5600" dirty="0" smtClean="0"/>
              <a:t>escuela.</a:t>
            </a:r>
          </a:p>
          <a:p>
            <a:r>
              <a:rPr lang="es-ES" sz="5600" dirty="0" smtClean="0"/>
              <a:t>Hojas </a:t>
            </a:r>
            <a:r>
              <a:rPr lang="es-ES" sz="5600" dirty="0" smtClean="0"/>
              <a:t>de la ausencia se pueden conceder en casos de emergencia o problemas médicos, que hacen que la asistencia sea imposible o poco práctico. Un estudiante, a quien se concede un permiso de ausencia por la escuela, no se considera que se han retirado de la escuela. Un permiso de ausencia no afectará marco de tiempo máximo del estudiante para completar sin embargo, afectará a su fecha de graduación programado. No habrá cargos adicionales por un permiso de ausencia. Si el estudiante no regresa o comuníquese con el Director de la Escuela en la fecha de regreso documentado, el estudiante será considerado como retirado de la escuela a partir de esa fecha</a:t>
            </a:r>
            <a:r>
              <a:rPr lang="es-ES" sz="5600" dirty="0" smtClean="0"/>
              <a:t>.</a:t>
            </a:r>
          </a:p>
          <a:p>
            <a:pPr lvl="1"/>
            <a:r>
              <a:rPr lang="es-ES" sz="5600" dirty="0" smtClean="0"/>
              <a:t>Para pedir un permiso de ausencia</a:t>
            </a:r>
            <a:r>
              <a:rPr lang="es-ES" sz="5600" dirty="0" smtClean="0"/>
              <a:t>, el estudiante debe:</a:t>
            </a:r>
          </a:p>
          <a:p>
            <a:pPr lvl="2"/>
            <a:r>
              <a:rPr lang="es-ES" sz="5600" dirty="0" smtClean="0"/>
              <a:t> </a:t>
            </a:r>
            <a:r>
              <a:rPr lang="es-ES" sz="5600" dirty="0" smtClean="0"/>
              <a:t>Completar Dejar en la escuela a solicitud Ausencia</a:t>
            </a:r>
          </a:p>
          <a:p>
            <a:pPr lvl="2"/>
            <a:r>
              <a:rPr lang="es-ES" sz="5600" dirty="0" smtClean="0"/>
              <a:t> </a:t>
            </a:r>
            <a:r>
              <a:rPr lang="es-ES" sz="5600" dirty="0" smtClean="0"/>
              <a:t>Ser aprobado por el Director de la </a:t>
            </a:r>
            <a:r>
              <a:rPr lang="es-ES" sz="5600" dirty="0" smtClean="0"/>
              <a:t>Escuela o personal </a:t>
            </a:r>
            <a:endParaRPr lang="es-ES" sz="5600" dirty="0" smtClean="0"/>
          </a:p>
          <a:p>
            <a:endParaRPr lang="en-US" sz="5600" dirty="0"/>
          </a:p>
        </p:txBody>
      </p:sp>
    </p:spTree>
    <p:extLst>
      <p:ext uri="{BB962C8B-B14F-4D97-AF65-F5344CB8AC3E}">
        <p14:creationId xmlns="" xmlns:p14="http://schemas.microsoft.com/office/powerpoint/2010/main" val="4374803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Saneamiento</a:t>
            </a:r>
            <a:r>
              <a:rPr lang="en-US" dirty="0" smtClean="0"/>
              <a:t> </a:t>
            </a:r>
            <a:endParaRPr lang="en-US" dirty="0"/>
          </a:p>
        </p:txBody>
      </p:sp>
      <p:sp>
        <p:nvSpPr>
          <p:cNvPr id="3" name="Content Placeholder 2"/>
          <p:cNvSpPr>
            <a:spLocks noGrp="1"/>
          </p:cNvSpPr>
          <p:nvPr>
            <p:ph sz="quarter" idx="1"/>
          </p:nvPr>
        </p:nvSpPr>
        <p:spPr/>
        <p:txBody>
          <a:bodyPr>
            <a:normAutofit lnSpcReduction="10000"/>
          </a:bodyPr>
          <a:lstStyle/>
          <a:p>
            <a:r>
              <a:rPr lang="es-ES" dirty="0" smtClean="0"/>
              <a:t>El saneamiento es IMPORTANTE. Asegúrese de leer las etiquetas correctamente al mezclar soluciones</a:t>
            </a:r>
            <a:r>
              <a:rPr lang="es-ES" dirty="0" smtClean="0"/>
              <a:t>.</a:t>
            </a:r>
          </a:p>
          <a:p>
            <a:r>
              <a:rPr lang="es-ES" dirty="0" smtClean="0"/>
              <a:t>Asegúrese de cerrar el agua después de cualquier uso</a:t>
            </a:r>
            <a:r>
              <a:rPr lang="es-ES" dirty="0" smtClean="0"/>
              <a:t>.</a:t>
            </a:r>
          </a:p>
          <a:p>
            <a:r>
              <a:rPr lang="es-ES" dirty="0" smtClean="0"/>
              <a:t> </a:t>
            </a:r>
            <a:r>
              <a:rPr lang="es-ES" dirty="0" smtClean="0"/>
              <a:t>Vuelva a colocar las cosas en su lugar (para que la gente pueda encontrarlas cuando las busque</a:t>
            </a:r>
            <a:r>
              <a:rPr lang="es-ES" dirty="0" smtClean="0"/>
              <a:t>).</a:t>
            </a:r>
          </a:p>
          <a:p>
            <a:r>
              <a:rPr lang="es-ES" dirty="0" smtClean="0"/>
              <a:t>Lavandería </a:t>
            </a:r>
          </a:p>
          <a:p>
            <a:pPr lvl="1"/>
            <a:r>
              <a:rPr lang="es-ES" dirty="0" smtClean="0"/>
              <a:t>Lea </a:t>
            </a:r>
            <a:r>
              <a:rPr lang="es-ES" dirty="0" smtClean="0"/>
              <a:t>las etiquetas para saber cuánto jabón usar (2 onzas o menos). </a:t>
            </a:r>
            <a:endParaRPr lang="es-ES" dirty="0" smtClean="0"/>
          </a:p>
          <a:p>
            <a:pPr lvl="1"/>
            <a:r>
              <a:rPr lang="es-ES" dirty="0" smtClean="0"/>
              <a:t>No </a:t>
            </a:r>
            <a:r>
              <a:rPr lang="es-ES" dirty="0" smtClean="0"/>
              <a:t>sobrecargue las máquinas (haga que se rompan). </a:t>
            </a:r>
            <a:endParaRPr lang="es-ES" dirty="0" smtClean="0"/>
          </a:p>
          <a:p>
            <a:pPr lvl="1"/>
            <a:r>
              <a:rPr lang="es-ES" dirty="0" smtClean="0"/>
              <a:t>Limpie </a:t>
            </a:r>
            <a:r>
              <a:rPr lang="es-ES" dirty="0" smtClean="0"/>
              <a:t>el filtro de la secadora antes de cada carga</a:t>
            </a:r>
            <a:r>
              <a:rPr lang="es-ES" dirty="0" smtClean="0"/>
              <a:t>.</a:t>
            </a:r>
          </a:p>
          <a:p>
            <a:r>
              <a:rPr lang="es-ES" dirty="0" smtClean="0"/>
              <a:t>Basura </a:t>
            </a:r>
            <a:endParaRPr lang="es-ES" dirty="0" smtClean="0"/>
          </a:p>
          <a:p>
            <a:pPr lvl="1"/>
            <a:r>
              <a:rPr lang="es-ES" dirty="0" smtClean="0"/>
              <a:t>Utilice </a:t>
            </a:r>
            <a:r>
              <a:rPr lang="es-ES" dirty="0" smtClean="0"/>
              <a:t>las bolsas de basura adecuadas. </a:t>
            </a:r>
            <a:endParaRPr lang="es-ES" dirty="0" smtClean="0"/>
          </a:p>
          <a:p>
            <a:pPr lvl="1"/>
            <a:r>
              <a:rPr lang="es-ES" dirty="0" smtClean="0"/>
              <a:t>Amarar las </a:t>
            </a:r>
            <a:r>
              <a:rPr lang="es-ES" dirty="0" smtClean="0"/>
              <a:t>bolsas para que la basura no vuele.</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Escala</a:t>
            </a:r>
            <a:r>
              <a:rPr lang="en-US" dirty="0" smtClean="0"/>
              <a:t> de Disciplinal</a:t>
            </a:r>
            <a:endParaRPr lang="en-US" dirty="0"/>
          </a:p>
        </p:txBody>
      </p:sp>
      <p:sp>
        <p:nvSpPr>
          <p:cNvPr id="3" name="Content Placeholder 2"/>
          <p:cNvSpPr>
            <a:spLocks noGrp="1"/>
          </p:cNvSpPr>
          <p:nvPr>
            <p:ph sz="quarter" idx="1"/>
          </p:nvPr>
        </p:nvSpPr>
        <p:spPr/>
        <p:txBody>
          <a:bodyPr>
            <a:normAutofit/>
          </a:bodyPr>
          <a:lstStyle/>
          <a:p>
            <a:pPr marL="0" indent="0"/>
            <a:r>
              <a:rPr lang="es-ES" dirty="0" smtClean="0"/>
              <a:t> Advertencia (Advertencias </a:t>
            </a:r>
            <a:r>
              <a:rPr lang="es-ES" dirty="0" smtClean="0"/>
              <a:t>pueden conducir a un Aviso Escrito)</a:t>
            </a:r>
          </a:p>
          <a:p>
            <a:pPr marL="0" indent="0"/>
            <a:r>
              <a:rPr lang="es-ES" dirty="0" smtClean="0"/>
              <a:t> Aviso </a:t>
            </a:r>
            <a:r>
              <a:rPr lang="es-ES" dirty="0" smtClean="0"/>
              <a:t>Escrito (3 Aviso Escritos dará lugar a una suspensión)</a:t>
            </a:r>
          </a:p>
          <a:p>
            <a:pPr marL="0" indent="0"/>
            <a:r>
              <a:rPr lang="es-ES" dirty="0" smtClean="0"/>
              <a:t> Suspensión (3 </a:t>
            </a:r>
            <a:r>
              <a:rPr lang="es-ES" dirty="0" smtClean="0"/>
              <a:t>Suspensiones dará lugar a la terminación)</a:t>
            </a:r>
          </a:p>
          <a:p>
            <a:pPr marL="0" indent="0"/>
            <a:r>
              <a:rPr lang="es-ES" dirty="0" smtClean="0"/>
              <a:t> Terminación </a:t>
            </a:r>
            <a:r>
              <a:rPr lang="es-ES" dirty="0" smtClean="0"/>
              <a:t>(Reinscripción es a discreción del </a:t>
            </a:r>
            <a:r>
              <a:rPr lang="es-ES" dirty="0" smtClean="0"/>
              <a:t>director)</a:t>
            </a:r>
          </a:p>
          <a:p>
            <a:pPr marL="0" indent="0"/>
            <a:r>
              <a:rPr lang="es-ES" dirty="0" smtClean="0"/>
              <a:t>Algunas acciones como hacer trampa, falsificar el tiempo, pelear, etc. pueden traer el despido inmediato</a:t>
            </a:r>
            <a:endParaRPr lang="es-ES" dirty="0" smtClean="0"/>
          </a:p>
          <a:p>
            <a:endParaRPr lang="en-US" dirty="0"/>
          </a:p>
        </p:txBody>
      </p:sp>
    </p:spTree>
    <p:extLst>
      <p:ext uri="{BB962C8B-B14F-4D97-AF65-F5344CB8AC3E}">
        <p14:creationId xmlns="" xmlns:p14="http://schemas.microsoft.com/office/powerpoint/2010/main" val="17919338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s-ES" dirty="0" smtClean="0"/>
              <a:t/>
            </a:r>
            <a:br>
              <a:rPr lang="es-ES" dirty="0" smtClean="0"/>
            </a:br>
            <a:r>
              <a:rPr lang="es-ES" dirty="0" smtClean="0"/>
              <a:t/>
            </a:r>
            <a:br>
              <a:rPr lang="es-ES" dirty="0" smtClean="0"/>
            </a:br>
            <a:r>
              <a:rPr lang="es-ES" dirty="0" smtClean="0"/>
              <a:t/>
            </a:r>
            <a:br>
              <a:rPr lang="es-ES" dirty="0" smtClean="0"/>
            </a:br>
            <a:r>
              <a:rPr lang="es-ES" dirty="0"/>
              <a:t/>
            </a:r>
            <a:br>
              <a:rPr lang="es-ES" dirty="0"/>
            </a:br>
            <a:r>
              <a:rPr lang="es-ES" dirty="0"/>
              <a:t/>
            </a:r>
            <a:br>
              <a:rPr lang="es-ES" dirty="0"/>
            </a:br>
            <a:r>
              <a:rPr lang="es-ES" dirty="0" smtClean="0"/>
              <a:t> Bell Mar </a:t>
            </a:r>
            <a:r>
              <a:rPr lang="es-ES" dirty="0" err="1" smtClean="0"/>
              <a:t>Beauty</a:t>
            </a:r>
            <a:r>
              <a:rPr lang="es-ES" dirty="0" smtClean="0"/>
              <a:t> </a:t>
            </a:r>
            <a:r>
              <a:rPr lang="es-ES" dirty="0" err="1" smtClean="0"/>
              <a:t>College</a:t>
            </a:r>
            <a:r>
              <a:rPr lang="es-ES" smtClean="0"/>
              <a:t/>
            </a:r>
            <a:br>
              <a:rPr lang="es-ES" smtClean="0"/>
            </a:br>
            <a:r>
              <a:rPr lang="es-ES" smtClean="0"/>
              <a:t>Normas y Reglamentos del Estudiante</a:t>
            </a:r>
            <a:endParaRPr lang="en-US" dirty="0"/>
          </a:p>
        </p:txBody>
      </p:sp>
      <p:sp>
        <p:nvSpPr>
          <p:cNvPr id="3" name="Content Placeholder 2"/>
          <p:cNvSpPr>
            <a:spLocks noGrp="1"/>
          </p:cNvSpPr>
          <p:nvPr>
            <p:ph sz="quarter" idx="1"/>
          </p:nvPr>
        </p:nvSpPr>
        <p:spPr/>
        <p:txBody>
          <a:bodyPr>
            <a:normAutofit/>
          </a:bodyPr>
          <a:lstStyle/>
          <a:p>
            <a:pPr marL="0" indent="0">
              <a:buNone/>
            </a:pPr>
            <a:r>
              <a:rPr lang="es-ES" dirty="0"/>
              <a:t>Yo, ___________________________________, he leído y entendido las Normas y Reglamentos de Estudiantes de Bell Mar </a:t>
            </a:r>
            <a:r>
              <a:rPr lang="es-ES" dirty="0" err="1"/>
              <a:t>Beauty</a:t>
            </a:r>
            <a:r>
              <a:rPr lang="es-ES" dirty="0"/>
              <a:t> </a:t>
            </a:r>
            <a:r>
              <a:rPr lang="es-ES" dirty="0" err="1"/>
              <a:t>College</a:t>
            </a:r>
            <a:r>
              <a:rPr lang="es-ES" dirty="0"/>
              <a:t>. Como un componente de mi asistencia en el programa, estoy de acuerdo en seguir y acatar las reglas mencionados anteriormente y los que figuran en el catálogo de la escuela. También reconozco que soy consciente y entiendo las medidas disciplinarias y de la deuda monetaria que se tomarán si no cumplo por dicho reglamento.</a:t>
            </a:r>
          </a:p>
          <a:p>
            <a:endParaRPr lang="es-ES" dirty="0"/>
          </a:p>
          <a:p>
            <a:endParaRPr lang="es-ES" dirty="0"/>
          </a:p>
          <a:p>
            <a:pPr marL="0" indent="0">
              <a:buNone/>
            </a:pPr>
            <a:r>
              <a:rPr lang="es-ES" dirty="0" smtClean="0"/>
              <a:t>__________________                                                    _________</a:t>
            </a:r>
          </a:p>
          <a:p>
            <a:pPr marL="0" indent="0">
              <a:buNone/>
            </a:pPr>
            <a:r>
              <a:rPr lang="es-ES" dirty="0" smtClean="0"/>
              <a:t>Firma de </a:t>
            </a:r>
            <a:r>
              <a:rPr lang="es-ES" dirty="0" err="1" smtClean="0"/>
              <a:t>Estudiate</a:t>
            </a:r>
            <a:r>
              <a:rPr lang="es-ES" dirty="0" smtClean="0"/>
              <a:t> </a:t>
            </a:r>
            <a:r>
              <a:rPr lang="es-ES" dirty="0"/>
              <a:t>					</a:t>
            </a:r>
            <a:r>
              <a:rPr lang="es-ES" dirty="0" smtClean="0"/>
              <a:t>     Fecha</a:t>
            </a:r>
            <a:endParaRPr lang="es-ES" dirty="0"/>
          </a:p>
        </p:txBody>
      </p:sp>
    </p:spTree>
    <p:extLst>
      <p:ext uri="{BB962C8B-B14F-4D97-AF65-F5344CB8AC3E}">
        <p14:creationId xmlns="" xmlns:p14="http://schemas.microsoft.com/office/powerpoint/2010/main" val="282838649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Custom 1">
      <a:dk1>
        <a:sysClr val="windowText" lastClr="000000"/>
      </a:dk1>
      <a:lt1>
        <a:sysClr val="window" lastClr="FFFFFF"/>
      </a:lt1>
      <a:dk2>
        <a:srgbClr val="000000"/>
      </a:dk2>
      <a:lt2>
        <a:srgbClr val="F8F8F8"/>
      </a:lt2>
      <a:accent1>
        <a:srgbClr val="000000"/>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906</TotalTime>
  <Words>1102</Words>
  <Application>Microsoft Office PowerPoint</Application>
  <PresentationFormat>Custom</PresentationFormat>
  <Paragraphs>70</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Oriel</vt:lpstr>
      <vt:lpstr>Slide 1</vt:lpstr>
      <vt:lpstr>Reglas &amp; Regulaciones </vt:lpstr>
      <vt:lpstr>Reglas &amp; Regulaciones</vt:lpstr>
      <vt:lpstr>Requerimentos Adicionales </vt:lpstr>
      <vt:lpstr>Codigo de vestimenta:</vt:lpstr>
      <vt:lpstr>Asistencia   </vt:lpstr>
      <vt:lpstr>Saneamiento </vt:lpstr>
      <vt:lpstr>Escala de Disciplinal</vt:lpstr>
      <vt:lpstr>      Bell Mar Beauty College Normas y Reglamentos del Estudiante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Elizabeth Pacheco</dc:creator>
  <cp:lastModifiedBy>kp</cp:lastModifiedBy>
  <cp:revision>48</cp:revision>
  <cp:lastPrinted>2017-02-27T17:05:09Z</cp:lastPrinted>
  <dcterms:created xsi:type="dcterms:W3CDTF">2016-05-19T15:40:09Z</dcterms:created>
  <dcterms:modified xsi:type="dcterms:W3CDTF">2021-02-13T19:50:53Z</dcterms:modified>
</cp:coreProperties>
</file>